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1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61B5B-529C-4D13-A94A-359F2AC835F7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90CB-F225-4B75-8872-CFE1A820D4D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171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114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2650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6434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4303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5562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396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4868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3371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9073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9283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6660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62566-940A-4530-8CD2-597D18FB5AC3}" type="datetimeFigureOut">
              <a:rPr lang="uk-UA" smtClean="0"/>
              <a:pPr/>
              <a:t>26.05.2020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EC9F-8935-4BE6-A413-13208007C9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9576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6"/>
            <a:ext cx="9144000" cy="576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b="1" dirty="0" smtClean="0"/>
              <a:t>Зміни у застосуванні РРО </a:t>
            </a:r>
            <a:r>
              <a:rPr lang="uk-UA" sz="1600" b="1" dirty="0" smtClean="0"/>
              <a:t>(ЗУ </a:t>
            </a:r>
            <a:r>
              <a:rPr lang="ru-RU" sz="1600" b="1" dirty="0" err="1" smtClean="0"/>
              <a:t>від</a:t>
            </a:r>
            <a:r>
              <a:rPr lang="ru-RU" sz="1600" b="1" dirty="0" smtClean="0"/>
              <a:t> 06.07.95 № </a:t>
            </a:r>
            <a:r>
              <a:rPr lang="ru-RU" sz="1600" b="1" dirty="0"/>
              <a:t>265/95-ВР «Про </a:t>
            </a:r>
            <a:r>
              <a:rPr lang="ru-RU" sz="1600" b="1" dirty="0" err="1"/>
              <a:t>застосування</a:t>
            </a:r>
            <a:r>
              <a:rPr lang="ru-RU" sz="1600" b="1" dirty="0"/>
              <a:t> </a:t>
            </a:r>
            <a:r>
              <a:rPr lang="ru-RU" sz="1600" b="1" dirty="0" smtClean="0"/>
              <a:t>РРО»</a:t>
            </a:r>
            <a:r>
              <a:rPr lang="uk-UA" sz="1600" b="1" dirty="0" smtClean="0"/>
              <a:t> )</a:t>
            </a:r>
            <a:endParaRPr lang="uk-UA" sz="1600" b="1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0871405"/>
              </p:ext>
            </p:extLst>
          </p:nvPr>
        </p:nvGraphicFramePr>
        <p:xfrm>
          <a:off x="35497" y="548683"/>
          <a:ext cx="9108502" cy="618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284"/>
                <a:gridCol w="1530228"/>
                <a:gridCol w="2841852"/>
                <a:gridCol w="1161355"/>
                <a:gridCol w="2627783"/>
              </a:tblGrid>
              <a:tr h="806512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Термін</a:t>
                      </a:r>
                    </a:p>
                    <a:p>
                      <a:pPr algn="ctr"/>
                      <a:r>
                        <a:rPr lang="uk-UA" sz="1200" dirty="0" smtClean="0"/>
                        <a:t> набрання чинності вимог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Кого стосуються зміни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Дії,</a:t>
                      </a:r>
                      <a:r>
                        <a:rPr lang="uk-UA" sz="1200" baseline="0" dirty="0" smtClean="0"/>
                        <a:t> які необхідно вжити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Місце розміщення/застосування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Відповідальність</a:t>
                      </a:r>
                      <a:endParaRPr lang="uk-UA" sz="1200" dirty="0"/>
                    </a:p>
                  </a:txBody>
                  <a:tcPr/>
                </a:tc>
              </a:tr>
              <a:tr h="739198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01.08.2020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Усі користувачі</a:t>
                      </a:r>
                      <a:r>
                        <a:rPr lang="uk-UA" sz="1000" b="1" baseline="0" dirty="0" smtClean="0"/>
                        <a:t> РРО (за бажанням)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Отримати безкоштовне програмне рішення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uk-UA" sz="1000" b="1" baseline="0" dirty="0" smtClean="0"/>
                        <a:t>від ДПС</a:t>
                      </a:r>
                      <a:r>
                        <a:rPr lang="uk-UA" sz="1000" b="1" dirty="0" smtClean="0"/>
                        <a:t> а</a:t>
                      </a:r>
                      <a:r>
                        <a:rPr lang="uk-UA" sz="1000" b="1" baseline="0" dirty="0" smtClean="0"/>
                        <a:t>бо придбати будь-який інший програмний РРО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Веб сайт  ДПС</a:t>
                      </a:r>
                      <a:r>
                        <a:rPr lang="uk-UA" sz="1000" b="1" baseline="0" dirty="0" smtClean="0"/>
                        <a:t> або у іншого виробника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000" b="1" dirty="0"/>
                    </a:p>
                  </a:txBody>
                  <a:tcPr/>
                </a:tc>
              </a:tr>
              <a:tr h="537675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01.08.2020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Продавці підакцизних</a:t>
                      </a:r>
                      <a:r>
                        <a:rPr lang="uk-UA" sz="1000" b="1" baseline="0" dirty="0" smtClean="0"/>
                        <a:t> товарів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Зазначати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чеку РРО </a:t>
                      </a:r>
                      <a:r>
                        <a:rPr lang="ru-RU" sz="1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поряд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найменуванням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товарів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коди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підкатегорії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згідно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УКТ ЗЕД </a:t>
                      </a:r>
                      <a:endParaRPr lang="uk-UA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Чеки РРО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Триста </a:t>
                      </a:r>
                      <a:r>
                        <a:rPr lang="ru-RU" sz="1000" b="1" dirty="0" err="1" smtClean="0"/>
                        <a:t>неоподатковуваних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мінімумів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доходів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громадян</a:t>
                      </a:r>
                      <a:r>
                        <a:rPr lang="ru-RU" sz="1000" b="1" dirty="0" smtClean="0"/>
                        <a:t>  </a:t>
                      </a:r>
                    </a:p>
                    <a:p>
                      <a:pPr algn="ctr"/>
                      <a:r>
                        <a:rPr lang="ru-RU" sz="1000" b="1" dirty="0" smtClean="0"/>
                        <a:t>(5100 грн.)</a:t>
                      </a:r>
                      <a:endParaRPr lang="uk-UA" sz="1000" b="1" dirty="0"/>
                    </a:p>
                  </a:txBody>
                  <a:tcPr/>
                </a:tc>
              </a:tr>
              <a:tr h="1064445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01.01.2021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Громадяни</a:t>
                      </a:r>
                      <a:r>
                        <a:rPr lang="uk-UA" sz="1000" b="1" baseline="0" dirty="0" smtClean="0"/>
                        <a:t> -покупці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- Перевірити справжність розрахункового документа (чек РРО) на сайті ДПС;</a:t>
                      </a:r>
                    </a:p>
                    <a:p>
                      <a:pPr algn="ctr"/>
                      <a:r>
                        <a:rPr lang="uk-UA" sz="1000" b="1" dirty="0" smtClean="0"/>
                        <a:t>- Подати скаргу</a:t>
                      </a:r>
                      <a:r>
                        <a:rPr lang="uk-UA" sz="1000" b="1" baseline="0" dirty="0" smtClean="0"/>
                        <a:t> у разі відсутності інформації в Електронному кабінеті про чек РРО;</a:t>
                      </a:r>
                    </a:p>
                    <a:p>
                      <a:pPr algn="ctr"/>
                      <a:r>
                        <a:rPr lang="uk-UA" sz="1000" b="1" baseline="0" dirty="0" smtClean="0"/>
                        <a:t>- Отримати «КЕШБЕК» у разі підтвердження порушення</a:t>
                      </a:r>
                      <a:r>
                        <a:rPr lang="uk-UA" sz="1000" b="1" dirty="0" smtClean="0"/>
                        <a:t>  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Електронний кабінет на сайті ДПС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000" b="1" dirty="0"/>
                    </a:p>
                  </a:txBody>
                  <a:tcPr/>
                </a:tc>
              </a:tr>
              <a:tr h="1583154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01.01.2021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ФОП платники єдиного податку ІІ – ІІІ групи, </a:t>
                      </a:r>
                      <a:r>
                        <a:rPr lang="ru-RU" sz="1000" b="1" dirty="0" err="1" smtClean="0"/>
                        <a:t>які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baseline="0" dirty="0" err="1" smtClean="0"/>
                        <a:t>здійснюють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baseline="0" dirty="0" err="1" smtClean="0"/>
                        <a:t>розрахунку</a:t>
                      </a:r>
                      <a:r>
                        <a:rPr lang="ru-RU" sz="1000" b="1" baseline="0" dirty="0" smtClean="0"/>
                        <a:t> у </a:t>
                      </a:r>
                      <a:r>
                        <a:rPr lang="ru-RU" sz="1000" b="1" baseline="0" dirty="0" err="1" smtClean="0"/>
                        <a:t>сфері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baseline="0" dirty="0" err="1" smtClean="0"/>
                        <a:t>Інтернет-торгівлі</a:t>
                      </a:r>
                      <a:r>
                        <a:rPr lang="ru-RU" sz="1000" b="1" baseline="0" dirty="0" smtClean="0"/>
                        <a:t>, ресторанного </a:t>
                      </a:r>
                      <a:r>
                        <a:rPr lang="ru-RU" sz="1000" b="1" baseline="0" dirty="0" err="1" smtClean="0"/>
                        <a:t>господарства</a:t>
                      </a:r>
                      <a:r>
                        <a:rPr lang="ru-RU" sz="1000" b="1" baseline="0" dirty="0" smtClean="0"/>
                        <a:t>, </a:t>
                      </a:r>
                      <a:r>
                        <a:rPr lang="ru-RU" sz="1000" b="1" baseline="0" dirty="0" err="1" smtClean="0"/>
                        <a:t>ювелірній</a:t>
                      </a:r>
                      <a:r>
                        <a:rPr lang="ru-RU" sz="1000" b="1" baseline="0" dirty="0" smtClean="0"/>
                        <a:t>, </a:t>
                      </a:r>
                      <a:r>
                        <a:rPr lang="ru-RU" sz="1000" b="1" baseline="0" dirty="0" err="1" smtClean="0"/>
                        <a:t>побутової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baseline="0" dirty="0" err="1" smtClean="0"/>
                        <a:t>техніки</a:t>
                      </a:r>
                      <a:r>
                        <a:rPr lang="ru-RU" sz="1000" b="1" baseline="0" dirty="0" smtClean="0"/>
                        <a:t>, </a:t>
                      </a:r>
                      <a:r>
                        <a:rPr lang="ru-RU" sz="1000" b="1" baseline="0" dirty="0" err="1" smtClean="0"/>
                        <a:t>медичних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baseline="0" dirty="0" err="1" smtClean="0"/>
                        <a:t>послуг</a:t>
                      </a:r>
                      <a:r>
                        <a:rPr lang="ru-RU" sz="1000" b="1" baseline="0" dirty="0" smtClean="0"/>
                        <a:t>,  </a:t>
                      </a:r>
                      <a:r>
                        <a:rPr lang="uk-UA" sz="1000" b="1" baseline="0" dirty="0" smtClean="0"/>
                        <a:t> туризму, готелів, </a:t>
                      </a:r>
                      <a:r>
                        <a:rPr lang="uk-UA" sz="1000" b="1" baseline="0" dirty="0" err="1" smtClean="0"/>
                        <a:t>секонд-хенду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Зареєструвати</a:t>
                      </a:r>
                      <a:r>
                        <a:rPr lang="uk-UA" sz="1000" b="1" baseline="0" dirty="0" smtClean="0"/>
                        <a:t> та використовувати РРО або ПРРО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/>
                        <a:t>Електронний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кабінет</a:t>
                      </a:r>
                      <a:r>
                        <a:rPr lang="ru-RU" sz="1000" b="1" dirty="0" smtClean="0"/>
                        <a:t> на </a:t>
                      </a:r>
                      <a:r>
                        <a:rPr lang="ru-RU" sz="1000" b="1" dirty="0" err="1" smtClean="0"/>
                        <a:t>сайті</a:t>
                      </a:r>
                      <a:r>
                        <a:rPr lang="ru-RU" sz="1000" b="1" dirty="0" smtClean="0"/>
                        <a:t> ДПС, </a:t>
                      </a:r>
                      <a:r>
                        <a:rPr lang="ru-RU" sz="1000" b="1" dirty="0" err="1" smtClean="0"/>
                        <a:t>сервісні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центри</a:t>
                      </a:r>
                      <a:r>
                        <a:rPr lang="ru-RU" sz="1000" b="1" dirty="0" smtClean="0"/>
                        <a:t> по </a:t>
                      </a:r>
                      <a:r>
                        <a:rPr lang="ru-RU" sz="1000" b="1" dirty="0" err="1" smtClean="0"/>
                        <a:t>обслуговуванню</a:t>
                      </a:r>
                      <a:r>
                        <a:rPr lang="ru-RU" sz="1000" b="1" dirty="0" smtClean="0"/>
                        <a:t> РРО</a:t>
                      </a:r>
                    </a:p>
                    <a:p>
                      <a:pPr algn="ctr"/>
                      <a:endParaRPr lang="ru-RU" sz="1000" b="1" dirty="0" smtClean="0"/>
                    </a:p>
                    <a:p>
                      <a:pPr algn="ctr"/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 </a:t>
                      </a:r>
                      <a:r>
                        <a:rPr lang="ru-RU" sz="1000" b="1" dirty="0" err="1" smtClean="0"/>
                        <a:t>відсотків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вартості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проданих</a:t>
                      </a:r>
                      <a:r>
                        <a:rPr lang="ru-RU" sz="1000" b="1" dirty="0" smtClean="0"/>
                        <a:t> з </a:t>
                      </a:r>
                      <a:r>
                        <a:rPr lang="ru-RU" sz="1000" b="1" dirty="0" err="1" smtClean="0"/>
                        <a:t>порушеннями</a:t>
                      </a:r>
                      <a:r>
                        <a:rPr lang="ru-RU" sz="1000" b="1" baseline="0" dirty="0" smtClean="0"/>
                        <a:t> </a:t>
                      </a:r>
                      <a:r>
                        <a:rPr lang="ru-RU" sz="1000" b="1" dirty="0" err="1" smtClean="0"/>
                        <a:t>товарів</a:t>
                      </a:r>
                      <a:r>
                        <a:rPr lang="ru-RU" sz="1000" b="1" dirty="0" smtClean="0"/>
                        <a:t> (</a:t>
                      </a:r>
                      <a:r>
                        <a:rPr lang="ru-RU" sz="1000" b="1" dirty="0" err="1" smtClean="0"/>
                        <a:t>робіт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послуг</a:t>
                      </a:r>
                      <a:r>
                        <a:rPr lang="ru-RU" sz="1000" b="1" dirty="0" smtClean="0"/>
                        <a:t>) - за </a:t>
                      </a:r>
                      <a:r>
                        <a:rPr lang="ru-RU" sz="1000" b="1" dirty="0" err="1" smtClean="0"/>
                        <a:t>порушення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вчинене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вперше</a:t>
                      </a:r>
                      <a:r>
                        <a:rPr lang="ru-RU" sz="1000" b="1" dirty="0" smtClean="0"/>
                        <a:t>;</a:t>
                      </a:r>
                    </a:p>
                    <a:p>
                      <a:pPr algn="ctr"/>
                      <a:endParaRPr lang="ru-RU" sz="1000" b="1" dirty="0" smtClean="0"/>
                    </a:p>
                    <a:p>
                      <a:pPr algn="ctr"/>
                      <a:r>
                        <a:rPr lang="ru-RU" sz="1000" b="1" dirty="0" smtClean="0"/>
                        <a:t>150 </a:t>
                      </a:r>
                      <a:r>
                        <a:rPr lang="ru-RU" sz="1000" b="1" dirty="0" err="1" smtClean="0"/>
                        <a:t>відсотків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вартості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проданих</a:t>
                      </a:r>
                      <a:r>
                        <a:rPr lang="ru-RU" sz="1000" b="1" dirty="0" smtClean="0"/>
                        <a:t> з </a:t>
                      </a:r>
                      <a:r>
                        <a:rPr lang="ru-RU" sz="1000" b="1" dirty="0" err="1" smtClean="0"/>
                        <a:t>порушеннями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товарів</a:t>
                      </a:r>
                      <a:r>
                        <a:rPr lang="ru-RU" sz="1000" b="1" dirty="0" smtClean="0"/>
                        <a:t> (</a:t>
                      </a:r>
                      <a:r>
                        <a:rPr lang="ru-RU" sz="1000" b="1" dirty="0" err="1" smtClean="0"/>
                        <a:t>робіт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послуг</a:t>
                      </a:r>
                      <a:r>
                        <a:rPr lang="ru-RU" sz="1000" b="1" dirty="0" smtClean="0"/>
                        <a:t>) - за </a:t>
                      </a:r>
                      <a:r>
                        <a:rPr lang="ru-RU" sz="1000" b="1" dirty="0" err="1" smtClean="0"/>
                        <a:t>кожне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наступне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вчинене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порушення</a:t>
                      </a:r>
                      <a:endParaRPr lang="uk-UA" sz="1000" b="1" dirty="0"/>
                    </a:p>
                  </a:txBody>
                  <a:tcPr/>
                </a:tc>
              </a:tr>
              <a:tr h="1389693">
                <a:tc>
                  <a:txBody>
                    <a:bodyPr/>
                    <a:lstStyle/>
                    <a:p>
                      <a:pPr algn="ctr"/>
                      <a:r>
                        <a:rPr lang="uk-UA" sz="1000" b="1" smtClean="0"/>
                        <a:t>01.04.2021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Усі суб'єкти підприємницької діяльності, які здійснюють розрахункові операції, крім </a:t>
                      </a:r>
                      <a:r>
                        <a:rPr lang="ru-RU" sz="1000" b="1" dirty="0" smtClean="0"/>
                        <a:t>ФОП </a:t>
                      </a:r>
                      <a:r>
                        <a:rPr lang="ru-RU" sz="1000" b="1" dirty="0" err="1" smtClean="0"/>
                        <a:t>платників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єдиного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податку</a:t>
                      </a:r>
                      <a:r>
                        <a:rPr lang="ru-RU" sz="1000" b="1" dirty="0" smtClean="0"/>
                        <a:t> І </a:t>
                      </a:r>
                      <a:r>
                        <a:rPr lang="ru-RU" sz="1000" b="1" dirty="0" err="1" smtClean="0"/>
                        <a:t>групи</a:t>
                      </a:r>
                      <a:endParaRPr lang="uk-UA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/>
                        <a:t>Зареєструвати</a:t>
                      </a:r>
                      <a:r>
                        <a:rPr lang="uk-UA" sz="1000" b="1" baseline="0" dirty="0" smtClean="0"/>
                        <a:t> та використовувати РРО або ПРРО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/>
                        <a:t>Електронний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кабінет</a:t>
                      </a:r>
                      <a:r>
                        <a:rPr lang="ru-RU" sz="1000" b="1" dirty="0" smtClean="0"/>
                        <a:t> на </a:t>
                      </a:r>
                      <a:r>
                        <a:rPr lang="ru-RU" sz="1000" b="1" dirty="0" err="1" smtClean="0"/>
                        <a:t>сайті</a:t>
                      </a:r>
                      <a:r>
                        <a:rPr lang="ru-RU" sz="1000" b="1" dirty="0" smtClean="0"/>
                        <a:t> ДПС, </a:t>
                      </a:r>
                      <a:r>
                        <a:rPr lang="ru-RU" sz="1000" b="1" dirty="0" err="1" smtClean="0"/>
                        <a:t>сервісні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центри</a:t>
                      </a:r>
                      <a:r>
                        <a:rPr lang="ru-RU" sz="1000" b="1" dirty="0" smtClean="0"/>
                        <a:t> по </a:t>
                      </a:r>
                      <a:r>
                        <a:rPr lang="ru-RU" sz="1000" b="1" dirty="0" err="1" smtClean="0"/>
                        <a:t>обслуговуванню</a:t>
                      </a:r>
                      <a:r>
                        <a:rPr lang="ru-RU" sz="1000" b="1" dirty="0" smtClean="0"/>
                        <a:t> РРО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 </a:t>
                      </a:r>
                      <a:r>
                        <a:rPr lang="ru-RU" sz="1000" b="1" dirty="0" err="1" smtClean="0"/>
                        <a:t>відсотків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вартості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проданих</a:t>
                      </a:r>
                      <a:r>
                        <a:rPr lang="ru-RU" sz="1000" b="1" dirty="0" smtClean="0"/>
                        <a:t> з </a:t>
                      </a:r>
                      <a:r>
                        <a:rPr lang="ru-RU" sz="1000" b="1" dirty="0" err="1" smtClean="0"/>
                        <a:t>порушеннями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товарів</a:t>
                      </a:r>
                      <a:r>
                        <a:rPr lang="ru-RU" sz="1000" b="1" dirty="0" smtClean="0"/>
                        <a:t> (</a:t>
                      </a:r>
                      <a:r>
                        <a:rPr lang="ru-RU" sz="1000" b="1" dirty="0" err="1" smtClean="0"/>
                        <a:t>робіт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послуг</a:t>
                      </a:r>
                      <a:r>
                        <a:rPr lang="ru-RU" sz="1000" b="1" dirty="0" smtClean="0"/>
                        <a:t>) - за </a:t>
                      </a:r>
                      <a:r>
                        <a:rPr lang="ru-RU" sz="1000" b="1" dirty="0" err="1" smtClean="0"/>
                        <a:t>порушення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вчинене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вперше</a:t>
                      </a:r>
                      <a:r>
                        <a:rPr lang="ru-RU" sz="1000" b="1" dirty="0" smtClean="0"/>
                        <a:t>;</a:t>
                      </a:r>
                    </a:p>
                    <a:p>
                      <a:pPr algn="ctr"/>
                      <a:endParaRPr lang="ru-RU" sz="1000" b="1" dirty="0" smtClean="0"/>
                    </a:p>
                    <a:p>
                      <a:pPr algn="ctr"/>
                      <a:r>
                        <a:rPr lang="ru-RU" sz="1000" b="1" dirty="0" smtClean="0"/>
                        <a:t>150 </a:t>
                      </a:r>
                      <a:r>
                        <a:rPr lang="ru-RU" sz="1000" b="1" dirty="0" err="1" smtClean="0"/>
                        <a:t>відсотків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вартості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проданих</a:t>
                      </a:r>
                      <a:r>
                        <a:rPr lang="ru-RU" sz="1000" b="1" dirty="0" smtClean="0"/>
                        <a:t> з </a:t>
                      </a:r>
                      <a:r>
                        <a:rPr lang="ru-RU" sz="1000" b="1" dirty="0" err="1" smtClean="0"/>
                        <a:t>порушеннями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товарів</a:t>
                      </a:r>
                      <a:r>
                        <a:rPr lang="ru-RU" sz="1000" b="1" dirty="0" smtClean="0"/>
                        <a:t> (</a:t>
                      </a:r>
                      <a:r>
                        <a:rPr lang="ru-RU" sz="1000" b="1" dirty="0" err="1" smtClean="0"/>
                        <a:t>робіт</a:t>
                      </a:r>
                      <a:r>
                        <a:rPr lang="ru-RU" sz="1000" b="1" dirty="0" smtClean="0"/>
                        <a:t>, </a:t>
                      </a:r>
                      <a:r>
                        <a:rPr lang="ru-RU" sz="1000" b="1" dirty="0" err="1" smtClean="0"/>
                        <a:t>послуг</a:t>
                      </a:r>
                      <a:r>
                        <a:rPr lang="ru-RU" sz="1000" b="1" dirty="0" smtClean="0"/>
                        <a:t>) - за </a:t>
                      </a:r>
                      <a:r>
                        <a:rPr lang="ru-RU" sz="1000" b="1" dirty="0" err="1" smtClean="0"/>
                        <a:t>кожне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наступне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вчинене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b="1" dirty="0" err="1" smtClean="0"/>
                        <a:t>порушення</a:t>
                      </a:r>
                      <a:endParaRPr lang="ru-RU" sz="10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38645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295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Зміни у застосуванні РРО (ЗУ від 06.07.95 № 265/95-ВР «Про застосування РРО»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 України від 17.03.2020 № 533-ІХ щодо підтримки платників податків на період здійснення заходів, спрямованих на запобігання виникненню і поширенню коронавірусної хвороби (COVID-19) відтерміновується набрання чинності Законами №№ 128 та 129,  зокрема:</dc:title>
  <dc:creator>ЦИМБАЛЮК АНДРІЙ МИХАЙЛОВИЧ</dc:creator>
  <cp:lastModifiedBy>user</cp:lastModifiedBy>
  <cp:revision>31</cp:revision>
  <cp:lastPrinted>2020-05-14T09:42:54Z</cp:lastPrinted>
  <dcterms:created xsi:type="dcterms:W3CDTF">2020-05-13T11:39:47Z</dcterms:created>
  <dcterms:modified xsi:type="dcterms:W3CDTF">2020-05-26T11:16:13Z</dcterms:modified>
</cp:coreProperties>
</file>