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theme/theme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&#65279;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>
  <p:sldMasterIdLst>
    <p:sldMasterId id="2147483648" r:id="rId1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7662672" cy="10762488"/>
  <p:notesSz cx="6858000" cy="9144000"/>
</p:presentation>
</file>

<file path=ppt/presProps.xml><?xml version="1.0" encoding="utf-8"?>
<p:presentationPr xmlns:p="http://schemas.openxmlformats.org/presentationml/2006/main" xmlns:a="http://schemas.openxmlformats.org/drawingml/2006/main" xmlns:r="http://schemas.openxmlformats.org/officeDocument/2006/relationships">
</p:presentationPr>
</file>

<file path=ppt/tableStyles.xml><?xml version="1.0" encoding="utf-8"?>
<a:tblStyleLst xmlns:a="http://schemas.openxmlformats.org/drawingml/2006/main" def="{5C22544A-7EE6-4342-B048-85BDC9FD1C3A}">
</a:tblStyleLst>
</file>

<file path=ppt/_rels/presentation.xml.rels>&#65279;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.xml"/><Relationship Id="rId2" Type="http://schemas.openxmlformats.org/officeDocument/2006/relationships/theme" Target="theme/theme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/Relationships>
</file>

<file path=ppt/slideLayouts/_rels/slideLayout.xml.rels>&#65279;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theme" Target="../theme/theme.xml"/></Relationships>
</file>

<file path=ppt/slideMasters/slideMaster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.jpeg"/><Relationship Id="rPictId1" Type="http://schemas.openxmlformats.org/officeDocument/2006/relationships/image" Target="../media/image2.jpeg"/><Relationship Id="rPictId2" Type="http://schemas.openxmlformats.org/officeDocument/2006/relationships/image" Target="../media/image3.jpeg"/><Relationship Id="rPictId3" Type="http://schemas.openxmlformats.org/officeDocument/2006/relationships/image" Target="../media/image4.jpeg"/><Relationship Id="rId1" Type="http://schemas.openxmlformats.org/officeDocument/2006/relationships/slideLayout" Target="../slideLayouts/slideLayout.xml"/></Relationships>
</file>

<file path=ppt/slides/_rels/slide2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3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4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5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6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7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8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5.jpeg"/><Relationship Id="rId1" Type="http://schemas.openxmlformats.org/officeDocument/2006/relationships/slideLayout" Target="../slideLayouts/slideLayout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4178808" y="877824"/>
            <a:ext cx="426720" cy="594360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1447800" y="2758440"/>
            <a:ext cx="1630680" cy="234696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5044440" y="2758440"/>
            <a:ext cx="633984" cy="222504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PictId3"/>
          <a:stretch>
            <a:fillRect/>
          </a:stretch>
        </p:blipFill>
        <p:spPr>
          <a:xfrm>
            <a:off x="4520184" y="7565136"/>
            <a:ext cx="603504" cy="265176"/>
          </a:xfrm>
          <a:prstGeom prst="rect">
            <a:avLst/>
          </a:prstGeom>
        </p:spPr>
      </p:pic>
      <p:sp>
        <p:nvSpPr>
          <p:cNvPr id="6" name=""/>
          <p:cNvSpPr/>
          <p:nvPr/>
        </p:nvSpPr>
        <p:spPr>
          <a:xfrm>
            <a:off x="1697736" y="1527048"/>
            <a:ext cx="5343144" cy="240792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algn="ctr" indent="0">
              <a:spcAft>
                <a:spcPts val="210"/>
              </a:spcAft>
            </a:pPr>
            <a:r>
              <a:rPr lang="uk" b="1" sz="1400">
                <a:latin typeface="Times New Roman"/>
              </a:rPr>
              <a:t>НАДВІРНЯНСЬКА РАЙОННА ДЕРЖАВНА АДМІНІСТРАЦІЯ</a:t>
            </a:r>
          </a:p>
        </p:txBody>
      </p:sp>
      <p:sp>
        <p:nvSpPr>
          <p:cNvPr id="7" name=""/>
          <p:cNvSpPr/>
          <p:nvPr/>
        </p:nvSpPr>
        <p:spPr>
          <a:xfrm>
            <a:off x="1435608" y="3203448"/>
            <a:ext cx="5983224" cy="4504944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marR="3962400" indent="0">
              <a:lnSpc>
                <a:spcPts val="1608"/>
              </a:lnSpc>
              <a:spcAft>
                <a:spcPts val="2100"/>
              </a:spcAft>
            </a:pPr>
            <a:r>
              <a:rPr lang="uk" b="1" sz="1400">
                <a:latin typeface="Times New Roman"/>
              </a:rPr>
              <a:t>Про затвердження Положення про службу у справах дітей районної державної адміністрації</a:t>
            </a:r>
          </a:p>
          <a:p>
            <a:pPr algn="just" indent="482600">
              <a:lnSpc>
                <a:spcPts val="1608"/>
              </a:lnSpc>
              <a:spcAft>
                <a:spcPts val="840"/>
              </a:spcAft>
            </a:pPr>
            <a:r>
              <a:rPr lang="uk" sz="1400">
                <a:latin typeface="Times New Roman"/>
              </a:rPr>
              <a:t>Відповідно до ст. 5, 44 Закону України “Про місцеві' державні адміністрації”, постанови Кабінету Міністрів України від 26.09.2012 року №887 “Про затвердження Типового положення про структурний підрозділ місцевої державної адміністрації” та постанови Кабінету Міністрів України від 30.08.2007р. №1068 “Про затвердження типових положень про службу у справах дітей” зі змінами внесеними від 23.01.2019 року №43:</a:t>
            </a:r>
          </a:p>
          <a:p>
            <a:pPr algn="just" indent="482600">
              <a:lnSpc>
                <a:spcPts val="1632"/>
              </a:lnSpc>
              <a:spcAft>
                <a:spcPts val="840"/>
              </a:spcAft>
            </a:pPr>
            <a:r>
              <a:rPr lang="uk" sz="1400">
                <a:latin typeface="Times New Roman"/>
              </a:rPr>
              <a:t>1.    Затвердити Положення про службу у справах дітей районної державної адміністрації (додається).</a:t>
            </a:r>
          </a:p>
          <a:p>
            <a:pPr algn="just" indent="482600">
              <a:lnSpc>
                <a:spcPts val="1608"/>
              </a:lnSpc>
              <a:spcAft>
                <a:spcPts val="840"/>
              </a:spcAft>
            </a:pPr>
            <a:r>
              <a:rPr lang="uk" sz="1400">
                <a:latin typeface="Times New Roman"/>
              </a:rPr>
              <a:t>2.    Розпорядження райдержадміністрації від 10.10.2018р. № 265 “Про Положення про службу у справах дітей районної державної адміністрації</a:t>
            </a:r>
            <a:r>
              <a:rPr lang="uk" baseline="30000" sz="1400">
                <a:latin typeface="Times New Roman"/>
              </a:rPr>
              <a:t>-</a:t>
            </a:r>
            <a:r>
              <a:rPr lang="uk" sz="1400">
                <a:latin typeface="Times New Roman"/>
              </a:rPr>
              <a:t>” вважати таким, що втратило чинність.</a:t>
            </a:r>
          </a:p>
          <a:p>
            <a:pPr algn="just" indent="482600">
              <a:lnSpc>
                <a:spcPts val="1608"/>
              </a:lnSpc>
              <a:spcAft>
                <a:spcPts val="4410"/>
              </a:spcAft>
            </a:pPr>
            <a:r>
              <a:rPr lang="uk" sz="1400">
                <a:latin typeface="Times New Roman"/>
              </a:rPr>
              <a:t>3.    Контроль за виконанням розпорядження покласти на заступника голови районної державної адміністрЕ </a:t>
            </a:r>
            <a:r>
              <a:rPr lang="uk" baseline="30000" sz="1400">
                <a:latin typeface="Times New Roman"/>
              </a:rPr>
              <a:t>л</a:t>
            </a:r>
            <a:r>
              <a:rPr lang="uk" sz="1400">
                <a:latin typeface="Times New Roman"/>
              </a:rPr>
              <a:t> слава Гундяка.</a:t>
            </a:r>
          </a:p>
        </p:txBody>
      </p:sp>
      <p:sp>
        <p:nvSpPr>
          <p:cNvPr id="8" name=""/>
          <p:cNvSpPr/>
          <p:nvPr/>
        </p:nvSpPr>
        <p:spPr>
          <a:xfrm>
            <a:off x="3310128" y="1770888"/>
            <a:ext cx="2136648" cy="198120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algn="ctr" indent="0">
              <a:spcBef>
                <a:spcPts val="210"/>
              </a:spcBef>
              <a:spcAft>
                <a:spcPts val="2730"/>
              </a:spcAft>
            </a:pPr>
            <a:r>
              <a:rPr lang="uk" sz="1400">
                <a:latin typeface="Times New Roman"/>
              </a:rPr>
              <a:t>Івано-Франківської області</a:t>
            </a:r>
          </a:p>
        </p:txBody>
      </p:sp>
      <p:sp>
        <p:nvSpPr>
          <p:cNvPr id="9" name=""/>
          <p:cNvSpPr/>
          <p:nvPr/>
        </p:nvSpPr>
        <p:spPr>
          <a:xfrm>
            <a:off x="3118104" y="2435352"/>
            <a:ext cx="2514600" cy="213360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algn="ctr" indent="0">
              <a:spcBef>
                <a:spcPts val="2730"/>
              </a:spcBef>
            </a:pPr>
            <a:r>
              <a:rPr lang="uk" b="1" sz="1500" spc="450">
                <a:latin typeface="Times New Roman"/>
              </a:rPr>
              <a:t>РОЗПОРЯДЖЕННЯ</a:t>
            </a:r>
          </a:p>
        </p:txBody>
      </p:sp>
      <p:sp>
        <p:nvSpPr>
          <p:cNvPr id="10" name=""/>
          <p:cNvSpPr/>
          <p:nvPr/>
        </p:nvSpPr>
        <p:spPr>
          <a:xfrm>
            <a:off x="3773424" y="2855976"/>
            <a:ext cx="704088" cy="152400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indent="0"/>
            <a:r>
              <a:rPr lang="uk" b="1" sz="850">
                <a:latin typeface="Tahoma"/>
              </a:rPr>
              <a:t>м. Надвірна</a:t>
            </a:r>
          </a:p>
        </p:txBody>
      </p:sp>
      <p:sp>
        <p:nvSpPr>
          <p:cNvPr id="11" name=""/>
          <p:cNvSpPr/>
          <p:nvPr/>
        </p:nvSpPr>
        <p:spPr>
          <a:xfrm>
            <a:off x="1438656" y="8543544"/>
            <a:ext cx="1804416" cy="399288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indent="0">
              <a:lnSpc>
                <a:spcPts val="1608"/>
              </a:lnSpc>
              <a:spcBef>
                <a:spcPts val="4410"/>
              </a:spcBef>
            </a:pPr>
            <a:r>
              <a:rPr lang="uk" b="1" sz="1400">
                <a:latin typeface="Times New Roman"/>
              </a:rPr>
              <a:t>Голова районної державної адміністра</a:t>
            </a:r>
          </a:p>
        </p:txBody>
      </p:sp>
      <p:sp>
        <p:nvSpPr>
          <p:cNvPr id="12" name=""/>
          <p:cNvSpPr/>
          <p:nvPr/>
        </p:nvSpPr>
        <p:spPr>
          <a:xfrm>
            <a:off x="5910072" y="8744712"/>
            <a:ext cx="1374648" cy="195072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indent="0"/>
            <a:r>
              <a:rPr lang="uk" b="1" sz="1400">
                <a:latin typeface="Times New Roman"/>
              </a:rPr>
              <a:t>Олександр Кеніз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5148072" y="533400"/>
            <a:ext cx="1786128" cy="816864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indent="0">
              <a:lnSpc>
                <a:spcPts val="1608"/>
              </a:lnSpc>
            </a:pPr>
            <a:r>
              <a:rPr lang="uk" b="1" sz="1400">
                <a:latin typeface="Times New Roman"/>
              </a:rPr>
              <a:t>ЗАТВЕРДЖЕНО</a:t>
            </a:r>
          </a:p>
          <a:p>
            <a:pPr indent="0">
              <a:lnSpc>
                <a:spcPts val="1608"/>
              </a:lnSpc>
            </a:pPr>
            <a:r>
              <a:rPr lang="uk" b="1" sz="1400">
                <a:latin typeface="Times New Roman"/>
              </a:rPr>
              <a:t>розпорядження</a:t>
            </a:r>
          </a:p>
          <a:p>
            <a:pPr indent="0">
              <a:lnSpc>
                <a:spcPts val="1608"/>
              </a:lnSpc>
              <a:spcAft>
                <a:spcPts val="2100"/>
              </a:spcAft>
            </a:pPr>
            <a:r>
              <a:rPr lang="uk" b="1" sz="1400">
                <a:latin typeface="Times New Roman"/>
              </a:rPr>
              <a:t>райдержадміністрації</a:t>
            </a:r>
          </a:p>
        </p:txBody>
      </p:sp>
      <p:sp>
        <p:nvSpPr>
          <p:cNvPr id="3" name=""/>
          <p:cNvSpPr/>
          <p:nvPr/>
        </p:nvSpPr>
        <p:spPr>
          <a:xfrm>
            <a:off x="1450848" y="1563624"/>
            <a:ext cx="5983224" cy="8476488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ctr" indent="0">
              <a:spcBef>
                <a:spcPts val="2100"/>
              </a:spcBef>
              <a:spcAft>
                <a:spcPts val="210"/>
              </a:spcAft>
            </a:pPr>
            <a:r>
              <a:rPr lang="uk" b="1" sz="1400">
                <a:latin typeface="Times New Roman"/>
              </a:rPr>
              <a:t>Положення</a:t>
            </a:r>
          </a:p>
          <a:p>
            <a:pPr algn="ctr" indent="0">
              <a:lnSpc>
                <a:spcPts val="1608"/>
              </a:lnSpc>
              <a:spcAft>
                <a:spcPts val="1050"/>
              </a:spcAft>
            </a:pPr>
            <a:r>
              <a:rPr lang="uk" b="1" sz="1400">
                <a:latin typeface="Times New Roman"/>
              </a:rPr>
              <a:t>про службу у справах дітей районної державної адміністрації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1.    Служба у справах дітей районної державної адміністрації (далі служба), є структурним підрозділом районної державної адміністрації, який утворюється головою районної державної адміністрації, підзвітний та підконтрольний голові районної державної адміністрації та службі у справах дітей обласної державної адміністрації.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b="1" sz="1400">
                <a:latin typeface="Times New Roman"/>
              </a:rPr>
              <a:t>2.</a:t>
            </a:r>
            <a:r>
              <a:rPr lang="uk" sz="1400">
                <a:latin typeface="Times New Roman"/>
              </a:rPr>
              <a:t>    Служба у своїй діяльності керується Конституцією і законами України, а також указами Президента України та постановами Верховної Ради України, прийнятими відповідно до Конституції і законів України, актами Кабінету Міністрів України, наказами Мінсоцполітики, начальника служби у справах дітей обласної держадміністрації, розпорядженнями голови обласної та районної державної адміністрації.</a:t>
            </a:r>
          </a:p>
          <a:p>
            <a:pPr algn="just" indent="368300">
              <a:spcAft>
                <a:spcPts val="630"/>
              </a:spcAft>
            </a:pPr>
            <a:r>
              <a:rPr lang="uk" b="1" sz="1400">
                <a:latin typeface="Times New Roman"/>
              </a:rPr>
              <a:t>3.    Основними завданнями служби є:</a:t>
            </a:r>
          </a:p>
          <a:p>
            <a:pPr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1)    реалізація на території району державної політики з питань соціального захисту дітей, запобігання дитячій бездоглядності та безпритульності, вчиненню дітьми правопорушень;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2)    розроблення і здійснення самостійно або разом з іншими структурними підрозділами виконавчої влади, органами місцевого самоврядування, підприємствами, установами та організаціями усіх форм власності, громадськими організаціями заходів щодо захисту прав, свобод і законних інтересів дітей;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3)    координація зусиль місцевих органів виконавчої влади, органів місцевого самоврядування, підприємств, установ та організацій усіх форм власності у вирішенні питань соціального захисту дітей та організації роботи із запобігання дитячій бездоглядності та безпритульності;</a:t>
            </a:r>
          </a:p>
          <a:p>
            <a:pPr algn="just" indent="368300">
              <a:lnSpc>
                <a:spcPts val="1584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4)    забезпечення додержання вимог законодавства щодо встановлення опіки та піклування над дітьми, їх усиновлення, влаштування в дитячі будинки сімейного типу, прийомні сім'ї;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5)    здійснення контролю за умовами утримання і виховання дітей у закладах для дітей-сиріт та дітей, позбавлених батьківського піклування, спеціальних установах і закладах соціального захисту для дітей усіх форм власності;</a:t>
            </a:r>
          </a:p>
          <a:p>
            <a:pPr algn="just" indent="368300">
              <a:spcAft>
                <a:spcPts val="630"/>
              </a:spcAft>
            </a:pPr>
            <a:r>
              <a:rPr lang="uk" sz="1400">
                <a:latin typeface="Times New Roman"/>
              </a:rPr>
              <a:t>6)    ведення державної статистики щодо дітей;</a:t>
            </a:r>
          </a:p>
          <a:p>
            <a:pPr algn="just" indent="368300">
              <a:lnSpc>
                <a:spcPts val="1608"/>
              </a:lnSpc>
            </a:pPr>
            <a:r>
              <a:rPr lang="uk" sz="1400">
                <a:latin typeface="Times New Roman"/>
              </a:rPr>
              <a:t>7)    ведення обліку дітей, які опинилися у складних життєвих обставинах, дітей-сиріт та дітей, позбавлених батьківського піклування,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478280" y="576072"/>
            <a:ext cx="5983224" cy="9460992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marR="114300" indent="0">
              <a:lnSpc>
                <a:spcPts val="1632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усиновлених, влаштованих до прийомних сімей, дитячих будинків сімейного типу та соціально-реабілітаційних центрів (дитячих містечок);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8)    надання органам виконавчої влади, органам місцевого самоврядування, підприємствам, установам та організаціям усіх форм власності, громадським організаціям, громадянам практичної та методичної допомоги, консультацій з питань соціального захисту дітей, запобігання вчиненню дітьми правопорушень;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9)    лаштування дітей-сиріт та дітей, позбавлених батьківського піклування, під опіку, піклування до дитячих будинків сімейного типу та прийомних сімей, сприяння усиновленню;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10) підготовка інформаційно-аналітичних і статистичних матеріалів, організація дослідження стану соціального захисту дітей, запобігання дитячій бездоглядності та безпритульності, вчиненню дітьми правопорушень;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11 визначення пріоритетних напрямів поліпшення на відповідній території становища дітей, їх соціального захисту, сприяння фізичному, духовному та інтелектуальному розвиткові, запобігання дитячій бездоглядності та безпритульності, вчиненню дітьми правопорушень;</a:t>
            </a:r>
          </a:p>
          <a:p>
            <a:pPr algn="just" indent="368300">
              <a:spcAft>
                <a:spcPts val="630"/>
              </a:spcAft>
            </a:pPr>
            <a:r>
              <a:rPr lang="uk" b="1" sz="1400">
                <a:latin typeface="Times New Roman"/>
              </a:rPr>
              <a:t>4. Служба відповідно до покладених на неї завдань: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1)    організовує розроблення і здійснення на відповідній території заходів, спрямованих на поліпшення становища дітей, їх фізичного, інтелектуального і духовного розвитку, запобігання дитячій бездоглядності та безпритульності, запобігання вчиненню дітьми правопорушень;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2)    надає місцевим органам виконавчої влади і органам місцевого самоврядування, підприємствам, установам та організаціям усіх форм власності, громадським організаціям, громадянам у межах своїх повноважень практичну, методичну та консультаційну допомогу у вирішенні питань щодо соціального захисту дітей та запобігання вчиненню ними правопорушень;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3)    оформляє документи на влаштування дітей-сиріт та ^ітей, позбавлених батьківського піклування, під опіку, піклування, до прийомних сімей та дитячих будинків сімейного типу та прийомних сімей, сприяє усиновленню;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4)    подає пропозиції до проектів регіональних програм, планів і прогнозів у частині соціального захисту, забезпечення прав, свобод і законних інтересів дітей;</a:t>
            </a:r>
          </a:p>
          <a:p>
            <a:pPr algn="just" indent="368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5)    забезпечує у межах своїх повноважень здійснення контролю за додержанням законодавства щодо соціального захисту дітей і запобігання вчиненню ними правопорушень;</a:t>
            </a:r>
          </a:p>
          <a:p>
            <a:pPr algn="just" indent="368300">
              <a:lnSpc>
                <a:spcPts val="1608"/>
              </a:lnSpc>
            </a:pPr>
            <a:r>
              <a:rPr lang="uk" sz="1400">
                <a:latin typeface="Times New Roman"/>
              </a:rPr>
              <a:t>6)    здійснює контроль за умовами утримання і виховання дітей у спеціальних виховних установах Державної кримінально-виконавчої служби, дітей-сиріт та дітей, позбавлених батьківського піклування, у сім'ях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481328" y="542544"/>
            <a:ext cx="5980176" cy="9378696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опікунів, піклувальників, дитячих будинках сімейного типу, прийомних сім'ях;</a:t>
            </a:r>
          </a:p>
          <a:p>
            <a:pPr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7)    разом з відповідними структурними підрозділами місцевих органів виконавчої влади, науковими установами організовує і проводить соціологічні дослідження, готує статистичні та інформаційні матеріали про причини і умови вчинення дітьми правопорушень, вивчає і поширює міжнародний досвід з питань соціального захисту дітей, їх прав та інтересів;</a:t>
            </a:r>
          </a:p>
          <a:p>
            <a:pPr algn="just" indent="381000">
              <a:lnSpc>
                <a:spcPts val="1608"/>
              </a:lnSpc>
            </a:pPr>
            <a:r>
              <a:rPr lang="uk" sz="1400">
                <a:latin typeface="Times New Roman"/>
              </a:rPr>
              <a:t>8)    надає організаційну і методичну допомогу притулкам для дітей,</a:t>
            </a:r>
          </a:p>
          <a:p>
            <a:pPr algn="just" indent="0">
              <a:lnSpc>
                <a:spcPts val="1608"/>
              </a:lnSpc>
            </a:pPr>
            <a:r>
              <a:rPr lang="uk" sz="1400">
                <a:latin typeface="Times New Roman"/>
              </a:rPr>
              <a:t>центрам соціально-психологічної реабілітації дітей, соціально-реабілітаційним центрам (дитячі містечка),    здійснює безпосередній</a:t>
            </a:r>
          </a:p>
          <a:p>
            <a:pPr algn="just" indent="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контроль за їх діяльністю;</a:t>
            </a:r>
          </a:p>
          <a:p>
            <a:pPr algn="just" indent="381000">
              <a:lnSpc>
                <a:spcPts val="1608"/>
              </a:lnSpc>
            </a:pPr>
            <a:r>
              <a:rPr lang="uk" sz="1400">
                <a:latin typeface="Times New Roman"/>
              </a:rPr>
              <a:t>9) організовує і проводить    разом з    іншими    структурними</a:t>
            </a:r>
          </a:p>
          <a:p>
            <a:pPr algn="just" indent="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підрозділами держадміністрації, уповноваженими підрозділам органів національної поліції заходи щодо соціального захисту дітей, виявлення причин, що зумовлюють дитячу бездоглядність та безпритульність, запобігання вчиненню дітьми правопорушень;</a:t>
            </a:r>
          </a:p>
          <a:p>
            <a:pPr algn="just"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10)    розробляє і подає на розгляд районної держадміністрації пропозиції стосовно бюджетних асигнувань на виконання програм і здійснення заходів щодо реалізації державної політики з питань дітей, спрямованої на подолання дитячої бездоглядності та безпритульності, а також утримання підпорядкованих їй закладів соціального захисту для дітей;</a:t>
            </a:r>
          </a:p>
          <a:p>
            <a:pPr algn="just"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11)    веде облік дітей, які опинилися у складних життєвих обставинах, дітей-сиріт та дітей, позбавлених батьківського піклування, усиновлених, влаштованих до прийомних сімей, дитячих будинків сімейного типу та соціально-реабілітаційних центрів (дитячих містечок);</a:t>
            </a:r>
          </a:p>
          <a:p>
            <a:pPr algn="just" indent="381000">
              <a:lnSpc>
                <a:spcPts val="1584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12)    надає потенційним усиновлювачам, опікунам, піклувальникам, батькам-вихователям, прийомним батькам інформацію про дітей, які перебувають на обліку в службі, і видає направлення на відвідування закладів з метою налагодження психологічного контакту з дитиною;*</a:t>
            </a:r>
          </a:p>
          <a:p>
            <a:pPr algn="just"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13)    готує акт обстеження умов проживання дитини та опис її майна, а також акт обстеження житлово-побутових умов потенційного опікуна, піклувальника;</a:t>
            </a:r>
          </a:p>
          <a:p>
            <a:pPr algn="just"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14)    проводить перевірку умов проживання і виховання дітей у сім'ях опікунів, піклувальників за окремо складеним графіком, але не рідше ніж раз на рік, крім першої перевірки, яка проводиться через три місяці після встановлення опіки та піклування;</a:t>
            </a:r>
          </a:p>
          <a:p>
            <a:pPr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15)    готує звіт про стан виховання, утримання і розвитку дітей в прийомних сім'ях та дитячих будинках сімейного типу;</a:t>
            </a:r>
          </a:p>
          <a:p>
            <a:pPr indent="381000">
              <a:lnSpc>
                <a:spcPts val="1584"/>
              </a:lnSpc>
            </a:pPr>
            <a:r>
              <a:rPr lang="uk" sz="1400">
                <a:latin typeface="Times New Roman"/>
              </a:rPr>
              <a:t>16)    бере участь у процесі вибуття дітей із закладів для дітей-сиріт та дітей, позбавлених батьківського піклування, та закладів соціального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350264" y="551688"/>
            <a:ext cx="5986272" cy="9564624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захисту для дітей у сім'ї усиновлювачів, опікунів, піклувальників, до дитячих будинків сімейного типу, прийомних сімей;</a:t>
            </a:r>
          </a:p>
          <a:p>
            <a:pPr algn="just" indent="381000">
              <a:spcAft>
                <a:spcPts val="630"/>
              </a:spcAft>
            </a:pPr>
            <a:r>
              <a:rPr lang="uk" sz="1400">
                <a:latin typeface="Times New Roman"/>
              </a:rPr>
              <a:t>17)    готує та подає в установленому порядку статистичну звітність;</a:t>
            </a:r>
          </a:p>
          <a:p>
            <a:pPr algn="just" indent="381000">
              <a:spcAft>
                <a:spcPts val="630"/>
              </a:spcAft>
            </a:pPr>
            <a:r>
              <a:rPr lang="uk" sz="1400">
                <a:latin typeface="Times New Roman"/>
              </a:rPr>
              <a:t>18)    розглядає в установленому порядку звернення громадян;</a:t>
            </a:r>
          </a:p>
          <a:p>
            <a:pPr algn="just" indent="381000">
              <a:lnSpc>
                <a:spcPts val="1584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19)    розглядає звернення власника підприємства, установи або організації усіх форм власності та надає письмовий дозвіл щодо звільнення працівника молодше 18 років;</a:t>
            </a:r>
          </a:p>
          <a:p>
            <a:pPr algn="just"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20)    проводить інформаційно-роз'яснювальну роботу з питань, що належать до її компетенції, через засоби масової інформації;</a:t>
            </a:r>
          </a:p>
          <a:p>
            <a:pPr algn="just"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21)    здійснює інші функції, які випливають з покладених на неї завдань, відповідно до законодавства;</a:t>
            </a:r>
          </a:p>
          <a:p>
            <a:pPr algn="just" indent="381000">
              <a:lnSpc>
                <a:spcPts val="1632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22)    розробляє та здійснює заходи щодо захисту прав і законних інтересів дитини, яка постраждала від домашнього насильства, та дитини, яка вчинила домашнє насильство у будь-якій формі;</a:t>
            </a:r>
          </a:p>
          <a:p>
            <a:pPr algn="just"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23)    інформує дитину, яка постраждала від домашнього насильства, її батьків, інших законних представників, якщо вони не є кривдниками дитини, а також дитину, яка вчинила домашнє насильство у будь-якій 'формі, її батьків, інших законних представників про права дитини, заходи та послуги, якими вони можуть скористатися;</a:t>
            </a:r>
          </a:p>
          <a:p>
            <a:pPr algn="just"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24)    забезпечує проведення з батьками, іншими законними представниками дитини профілактичної роботи із запобігання домашньому насильству стосовно дітей і за участю дітей, у тому числі із залученням представників уповноважених підрозділів органів Національної поліції;</a:t>
            </a:r>
          </a:p>
          <a:p>
            <a:pPr algn="just"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25)    порушує перед органами виконавчої влади та органами місцевого самоврядування питання про притягнення до відповідальності згідно із законом посадових осіб у разі невиконання або неналежного виконання ними обов’язків у разі виявлення фактів домашнього насильства, у роботі з дітьми, які постраждали від домашнього насильства, та дітьми, які вчинили домашнє насильство у будь-якій формі.</a:t>
            </a:r>
          </a:p>
          <a:p>
            <a:pPr algn="just" indent="381000">
              <a:spcAft>
                <a:spcPts val="630"/>
              </a:spcAft>
            </a:pPr>
            <a:r>
              <a:rPr lang="uk" b="1" sz="1400">
                <a:latin typeface="Times New Roman"/>
              </a:rPr>
              <a:t>5. Служба має право:</a:t>
            </a:r>
          </a:p>
          <a:p>
            <a:pPr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1)    приймати з питань, що належать до її компетенції, рішення, які є обов'язкові для виконання місцевими органами виконавчої влади, органами місцевого самоврядування, підприємствами, установами та організаціями усіх форм власності, посадовими особами, громадянами;</a:t>
            </a:r>
          </a:p>
          <a:p>
            <a:pPr algn="just" indent="3810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2)    отримувати повідомлення від місцевих органів виконавчої влади і органів місцевого самоврядування, підприємств, установ та організацій усіх форм власності, посадових осіб про заходи, вжиті на виконання прийнятих нею рішень;</a:t>
            </a:r>
          </a:p>
          <a:p>
            <a:pPr algn="just" indent="381000">
              <a:lnSpc>
                <a:spcPts val="1608"/>
              </a:lnSpc>
            </a:pPr>
            <a:r>
              <a:rPr lang="uk" sz="1400">
                <a:latin typeface="Times New Roman"/>
              </a:rPr>
              <a:t>3)    отримувати в установленому порядку від інших структурних підрозділів обласної, міської, районної, районної у місті держадміністрації, відповідних органів місцевого самоврядування, підприємств, установ та організацій усіх форм власності інформацію,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514856" y="603504"/>
            <a:ext cx="5934456" cy="521208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0">
              <a:lnSpc>
                <a:spcPts val="1608"/>
              </a:lnSpc>
            </a:pPr>
            <a:r>
              <a:rPr lang="uk" sz="1400">
                <a:latin typeface="Times New Roman"/>
              </a:rPr>
              <a:t>документи та інші матеріали з питань, що належать до п компетенції, а від місцевих органів державної статистики - статистичні дані, необхідні для виконання покладених на неї завдань;</a:t>
            </a:r>
          </a:p>
        </p:txBody>
      </p:sp>
      <p:sp>
        <p:nvSpPr>
          <p:cNvPr id="3" name=""/>
          <p:cNvSpPr/>
          <p:nvPr/>
        </p:nvSpPr>
        <p:spPr>
          <a:xfrm>
            <a:off x="1514856" y="1228344"/>
            <a:ext cx="5931408" cy="573024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381000">
              <a:lnSpc>
                <a:spcPts val="1608"/>
              </a:lnSpc>
            </a:pPr>
            <a:r>
              <a:rPr lang="uk" sz="1400">
                <a:latin typeface="Times New Roman"/>
              </a:rPr>
              <a:t>4)    звертатися до місцевих органів виконавчої влади, органів місцевого самоврядування, підприємств, установ та організацій усіх форм власності у разі порушення прав та інтересів дітей;</a:t>
            </a:r>
          </a:p>
        </p:txBody>
      </p:sp>
      <p:sp>
        <p:nvSpPr>
          <p:cNvPr id="4" name=""/>
          <p:cNvSpPr/>
          <p:nvPr/>
        </p:nvSpPr>
        <p:spPr>
          <a:xfrm>
            <a:off x="1517904" y="1889760"/>
            <a:ext cx="5931408" cy="365760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381000">
              <a:lnSpc>
                <a:spcPts val="1560"/>
              </a:lnSpc>
            </a:pPr>
            <a:r>
              <a:rPr lang="uk" sz="1400">
                <a:latin typeface="Times New Roman"/>
              </a:rPr>
              <a:t>5)    проводити роботу серед дітей з метою запобігання вчиненню правопорушень;</a:t>
            </a:r>
          </a:p>
        </p:txBody>
      </p:sp>
      <p:sp>
        <p:nvSpPr>
          <p:cNvPr id="5" name=""/>
          <p:cNvSpPr/>
          <p:nvPr/>
        </p:nvSpPr>
        <p:spPr>
          <a:xfrm>
            <a:off x="1511808" y="2346960"/>
            <a:ext cx="5940552" cy="975360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381000">
              <a:lnSpc>
                <a:spcPts val="1608"/>
              </a:lnSpc>
            </a:pPr>
            <a:r>
              <a:rPr lang="uk" sz="1400">
                <a:latin typeface="Times New Roman"/>
              </a:rPr>
              <a:t>6)    порушувати перед органами виконавчої влади та органами місцевого самоврядування питання про направлення до спеціальних установ, навчальних закладів усіх форм власності дітей, які опинилися у складних життєвих обставинах, неодноразово самовільно залишали сім'ю та навчальні заклади;</a:t>
            </a:r>
          </a:p>
        </p:txBody>
      </p:sp>
      <p:sp>
        <p:nvSpPr>
          <p:cNvPr id="6" name=""/>
          <p:cNvSpPr/>
          <p:nvPr/>
        </p:nvSpPr>
        <p:spPr>
          <a:xfrm>
            <a:off x="1514856" y="3419856"/>
            <a:ext cx="5928360" cy="576072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381000">
              <a:lnSpc>
                <a:spcPts val="1608"/>
              </a:lnSpc>
            </a:pPr>
            <a:r>
              <a:rPr lang="uk" sz="1400">
                <a:latin typeface="Times New Roman"/>
              </a:rPr>
              <a:t>7)    влаштовувати дітей-сиріт та дітей, позбавлених батьківського піклування, у дитячі будинки сімейного типу,прийомні сім'ї, передавати під опіку, піклування, на усиновлення;</a:t>
            </a:r>
          </a:p>
        </p:txBody>
      </p:sp>
      <p:sp>
        <p:nvSpPr>
          <p:cNvPr id="7" name=""/>
          <p:cNvSpPr/>
          <p:nvPr/>
        </p:nvSpPr>
        <p:spPr>
          <a:xfrm>
            <a:off x="1862328" y="4084320"/>
            <a:ext cx="5263896" cy="167640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algn="just" indent="381000">
              <a:spcAft>
                <a:spcPts val="630"/>
              </a:spcAft>
            </a:pPr>
            <a:r>
              <a:rPr lang="uk" sz="1400">
                <a:latin typeface="Times New Roman"/>
              </a:rPr>
              <a:t>8)    вести справи з опіки, піклування над дітьми та усиновлення дітей;</a:t>
            </a:r>
          </a:p>
        </p:txBody>
      </p:sp>
      <p:sp>
        <p:nvSpPr>
          <p:cNvPr id="8" name=""/>
          <p:cNvSpPr/>
          <p:nvPr/>
        </p:nvSpPr>
        <p:spPr>
          <a:xfrm>
            <a:off x="1511808" y="4340352"/>
            <a:ext cx="5934456" cy="1383792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381000">
              <a:lnSpc>
                <a:spcPts val="1608"/>
              </a:lnSpc>
            </a:pPr>
            <a:r>
              <a:rPr lang="uk" sz="1400">
                <a:latin typeface="Times New Roman"/>
              </a:rPr>
              <a:t>9)    перевіряти стан роботи із соціально-правового захисту дітей у закладах для дітей-сиріт та дітей, позбавлених батьківського піклування, спеціальних установах і закладах соціального захисту для дітей усіх форм власності, стан виховної роботи з дітьми у навчальних закладах, за місцем проживання, а також у разі необхідності - умови роботи працівників молодше 18 років на підприємствах, в установах та організаціях усіх форм власності;</a:t>
            </a:r>
          </a:p>
        </p:txBody>
      </p:sp>
      <p:sp>
        <p:nvSpPr>
          <p:cNvPr id="9" name=""/>
          <p:cNvSpPr/>
          <p:nvPr/>
        </p:nvSpPr>
        <p:spPr>
          <a:xfrm>
            <a:off x="1511808" y="5824728"/>
            <a:ext cx="5934456" cy="563880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381000">
              <a:lnSpc>
                <a:spcPts val="1608"/>
              </a:lnSpc>
            </a:pPr>
            <a:r>
              <a:rPr lang="uk" sz="1400">
                <a:latin typeface="Times New Roman"/>
              </a:rPr>
              <a:t>10)    представляти у разі необхідності інтереси дітей в судах, у їх відносинах з підприємствами, установами та організаціями усіх форм власності;</a:t>
            </a:r>
          </a:p>
        </p:txBody>
      </p:sp>
      <p:sp>
        <p:nvSpPr>
          <p:cNvPr id="10" name=""/>
          <p:cNvSpPr/>
          <p:nvPr/>
        </p:nvSpPr>
        <p:spPr>
          <a:xfrm>
            <a:off x="1511808" y="6489192"/>
            <a:ext cx="5885688" cy="783336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381000">
              <a:lnSpc>
                <a:spcPts val="1608"/>
              </a:lnSpc>
            </a:pPr>
            <a:r>
              <a:rPr lang="uk" sz="1400">
                <a:latin typeface="Times New Roman"/>
              </a:rPr>
              <a:t>11)    запрошувати для бесіди батьків або опікунів, піклувальників, посадових осіб з метою з'ясування причин та умов, які призвели до порушення прав дітей, бездоглядності та безпритульності, вчинення правопорушень, і вживати заходів до усунення таких причин;</a:t>
            </a:r>
          </a:p>
        </p:txBody>
      </p:sp>
      <p:sp>
        <p:nvSpPr>
          <p:cNvPr id="11" name=""/>
          <p:cNvSpPr/>
          <p:nvPr/>
        </p:nvSpPr>
        <p:spPr>
          <a:xfrm>
            <a:off x="1508760" y="7360920"/>
            <a:ext cx="5937504" cy="975360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381000">
              <a:lnSpc>
                <a:spcPts val="1584"/>
              </a:lnSpc>
            </a:pPr>
            <a:r>
              <a:rPr lang="uk" sz="1400">
                <a:latin typeface="Times New Roman"/>
              </a:rPr>
              <a:t>12)    порушувати перед органами виконавчої влади та органами місцевого самоврядування питання про накладення дисциплінарних стягнень на посадових осіб у разі невиконання ними рішень, прийнятих спеціально уповноваженим центральним органом виконавчої влади у справах сім'ї, дітей та молоді;</a:t>
            </a:r>
          </a:p>
        </p:txBody>
      </p:sp>
      <p:sp>
        <p:nvSpPr>
          <p:cNvPr id="12" name=""/>
          <p:cNvSpPr/>
          <p:nvPr/>
        </p:nvSpPr>
        <p:spPr>
          <a:xfrm>
            <a:off x="1868424" y="8430768"/>
            <a:ext cx="5571744" cy="170688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algn="just" indent="381000">
              <a:lnSpc>
                <a:spcPts val="1608"/>
              </a:lnSpc>
            </a:pPr>
            <a:r>
              <a:rPr lang="uk" sz="1400">
                <a:latin typeface="Times New Roman"/>
              </a:rPr>
              <a:t>13)    укладати в установленому порядку угоди про</a:t>
            </a:r>
          </a:p>
        </p:txBody>
      </p:sp>
      <p:sp>
        <p:nvSpPr>
          <p:cNvPr id="13" name=""/>
          <p:cNvSpPr/>
          <p:nvPr/>
        </p:nvSpPr>
        <p:spPr>
          <a:xfrm>
            <a:off x="1505712" y="8634984"/>
            <a:ext cx="5934456" cy="371856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0">
              <a:lnSpc>
                <a:spcPts val="1608"/>
              </a:lnSpc>
            </a:pPr>
            <a:r>
              <a:rPr lang="uk" sz="1400">
                <a:latin typeface="Times New Roman"/>
              </a:rPr>
              <a:t>співробітництво з науковими установами, жіночими, молодіжними, дитячими    та    іншими об'єднаннями громадян і благодійними</a:t>
            </a:r>
          </a:p>
        </p:txBody>
      </p:sp>
      <p:sp>
        <p:nvSpPr>
          <p:cNvPr id="14" name=""/>
          <p:cNvSpPr/>
          <p:nvPr/>
        </p:nvSpPr>
        <p:spPr>
          <a:xfrm>
            <a:off x="1511808" y="9046464"/>
            <a:ext cx="1088136" cy="164592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algn="just" indent="0">
              <a:lnSpc>
                <a:spcPts val="1608"/>
              </a:lnSpc>
            </a:pPr>
            <a:r>
              <a:rPr lang="uk" sz="1400">
                <a:latin typeface="Times New Roman"/>
              </a:rPr>
              <a:t>організаціями;</a:t>
            </a:r>
          </a:p>
        </p:txBody>
      </p:sp>
      <p:sp>
        <p:nvSpPr>
          <p:cNvPr id="15" name=""/>
          <p:cNvSpPr/>
          <p:nvPr/>
        </p:nvSpPr>
        <p:spPr>
          <a:xfrm>
            <a:off x="1508760" y="9308592"/>
            <a:ext cx="5928360" cy="356616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381000">
              <a:lnSpc>
                <a:spcPts val="1584"/>
              </a:lnSpc>
            </a:pPr>
            <a:r>
              <a:rPr lang="uk" sz="1400">
                <a:latin typeface="Times New Roman"/>
              </a:rPr>
              <a:t>14)    скликати в установленому порядку наради, конференції, семінари з питань, що належать до її компетенції;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490472" y="542544"/>
            <a:ext cx="5986272" cy="9512808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368300">
              <a:lnSpc>
                <a:spcPts val="1608"/>
              </a:lnSpc>
            </a:pPr>
            <a:r>
              <a:rPr lang="uk" sz="1400">
                <a:latin typeface="Times New Roman"/>
              </a:rPr>
              <a:t>15)    проводити особистий прийом дітей, а також їх батьків, опікунів чи піклувальників, розглядати їх скарги та заяви з питань, що належать до її компетенції;</a:t>
            </a:r>
          </a:p>
          <a:p>
            <a:pPr algn="just" indent="368300">
              <a:lnSpc>
                <a:spcPts val="1632"/>
              </a:lnSpc>
            </a:pPr>
            <a:r>
              <a:rPr lang="uk" sz="1400">
                <a:latin typeface="Times New Roman"/>
              </a:rPr>
              <a:t>16)    визначати потребу в утворенні спеціальних установ і закладів соціального захисту для дітей;</a:t>
            </a:r>
          </a:p>
          <a:p>
            <a:pPr algn="just" indent="368300">
              <a:lnSpc>
                <a:spcPts val="1608"/>
              </a:lnSpc>
            </a:pPr>
            <a:r>
              <a:rPr lang="uk" sz="1400">
                <a:latin typeface="Times New Roman"/>
              </a:rPr>
              <a:t>17)    розробляти і реалізовувати власні та підтримувати громадські програми соціального спрямування з метою забезпечення захисту прав, свобод і законних інтересів дітей;</a:t>
            </a:r>
          </a:p>
          <a:p>
            <a:pPr algn="just" indent="368300">
              <a:lnSpc>
                <a:spcPts val="1608"/>
              </a:lnSpc>
            </a:pPr>
            <a:r>
              <a:rPr lang="uk" sz="1400">
                <a:latin typeface="Times New Roman"/>
              </a:rPr>
              <a:t>18)    відвідувати дітей, які опинилися у складних життєвих обставинах, перебувають на обліку в службі, за місцем їх проживання, навчання і роботи; вживати заходів для соціального захисту дітей.</a:t>
            </a:r>
          </a:p>
          <a:p>
            <a:pPr indent="368300">
              <a:lnSpc>
                <a:spcPts val="1608"/>
              </a:lnSpc>
            </a:pPr>
            <a:r>
              <a:rPr lang="uk" sz="1400">
                <a:latin typeface="Times New Roman"/>
              </a:rPr>
              <a:t>6.    Служба під час виконання покладених на неї завдань взаємодіє з іншими структурними підрозділами райдержадміністрації та органів місцевого самоврядування, підприємствами, установами та організаціями усіх форм власності, об'єднаннями громадян і громадянами.</a:t>
            </a:r>
          </a:p>
          <a:p>
            <a:pPr algn="just" indent="368300">
              <a:lnSpc>
                <a:spcPts val="1608"/>
              </a:lnSpc>
            </a:pPr>
            <a:r>
              <a:rPr lang="uk" sz="1400">
                <a:latin typeface="Times New Roman"/>
              </a:rPr>
              <a:t>7.    Службу очолює начальник, який призначається на посаду і звільняється з посади згідно Закону України “Про державну службу” та погодженням в установленому законодавством порядку.</a:t>
            </a:r>
          </a:p>
          <a:p>
            <a:pPr algn="just" indent="368300">
              <a:spcAft>
                <a:spcPts val="630"/>
              </a:spcAft>
            </a:pPr>
            <a:r>
              <a:rPr lang="uk" b="1" sz="1400">
                <a:latin typeface="Times New Roman"/>
              </a:rPr>
              <a:t>8.    Начальник служби:</a:t>
            </a:r>
          </a:p>
          <a:p>
            <a:pPr algn="just" indent="368300">
              <a:lnSpc>
                <a:spcPts val="1584"/>
              </a:lnSpc>
            </a:pPr>
            <a:r>
              <a:rPr lang="uk" sz="1400">
                <a:latin typeface="Times New Roman"/>
              </a:rPr>
              <a:t>-    здійснює керівництво діяльністю служби, несе персональну відповідальність за виконання покладених на нього завдань, а також за роботу підпорядкованих службі закладів;</a:t>
            </a:r>
          </a:p>
          <a:p>
            <a:pPr algn="just" indent="368300">
              <a:spcAft>
                <a:spcPts val="630"/>
              </a:spcAft>
            </a:pPr>
            <a:r>
              <a:rPr lang="uk" sz="1400">
                <a:latin typeface="Times New Roman"/>
              </a:rPr>
              <a:t>-    призначає на посаду і звільняє з посади працівників служби;</a:t>
            </a:r>
          </a:p>
          <a:p>
            <a:pPr algn="just" indent="368300">
              <a:lnSpc>
                <a:spcPts val="1560"/>
              </a:lnSpc>
            </a:pPr>
            <a:r>
              <a:rPr lang="uk" sz="1400">
                <a:latin typeface="Times New Roman"/>
              </a:rPr>
              <a:t>-    видає у межах своєї компетенції накази, організовує і контролює їх виконання;</a:t>
            </a:r>
          </a:p>
          <a:p>
            <a:pPr algn="just" indent="368300">
              <a:lnSpc>
                <a:spcPts val="1584"/>
              </a:lnSpc>
            </a:pPr>
            <a:r>
              <a:rPr lang="uk" sz="1400">
                <a:latin typeface="Times New Roman"/>
              </a:rPr>
              <a:t>-    подає на затвердження голові районної державної адміністрації кошторис та штатний розпис служби в межах граничної чисельності та фонду оплати праці працівників;</a:t>
            </a:r>
          </a:p>
          <a:p>
            <a:pPr indent="647700">
              <a:lnSpc>
                <a:spcPts val="1584"/>
              </a:lnSpc>
            </a:pPr>
            <a:r>
              <a:rPr lang="uk" sz="1400">
                <a:latin typeface="Times New Roman"/>
              </a:rPr>
              <a:t>затверджує положення про структурні підрозділи і функціональні обов'язки працівників служби;</a:t>
            </a:r>
          </a:p>
          <a:p>
            <a:pPr marL="5410200" indent="0"/>
            <a:r>
              <a:rPr lang="uk" b="1" i="1" sz="1200">
                <a:solidFill>
                  <a:srgbClr val="7F6A57"/>
                </a:solidFill>
                <a:latin typeface="Bookman Old Style"/>
              </a:rPr>
              <a:t>л</a:t>
            </a:r>
          </a:p>
          <a:p>
            <a:pPr algn="just" indent="368300">
              <a:lnSpc>
                <a:spcPts val="1560"/>
              </a:lnSpc>
            </a:pPr>
            <a:r>
              <a:rPr lang="uk" sz="1400">
                <a:latin typeface="Times New Roman"/>
              </a:rPr>
              <a:t>-    розпоряджається коштами у межах затвердженого кошторису служби.</a:t>
            </a:r>
          </a:p>
          <a:p>
            <a:pPr algn="just" marL="469900" indent="0">
              <a:lnSpc>
                <a:spcPts val="1608"/>
              </a:lnSpc>
            </a:pPr>
            <a:r>
              <a:rPr lang="uk" b="1" sz="1400">
                <a:latin typeface="Times New Roman"/>
              </a:rPr>
              <a:t>9.    У складі служби функціонують:</a:t>
            </a:r>
          </a:p>
          <a:p>
            <a:pPr algn="just" indent="368300">
              <a:lnSpc>
                <a:spcPts val="1608"/>
              </a:lnSpc>
            </a:pPr>
            <a:r>
              <a:rPr lang="uk" sz="1400">
                <a:latin typeface="Times New Roman"/>
              </a:rPr>
              <a:t>-    сектор з питань усиновлення, опіки, піклування та сімейних форм виховання дітей;</a:t>
            </a:r>
          </a:p>
          <a:p>
            <a:pPr algn="just" indent="368300">
              <a:lnSpc>
                <a:spcPts val="1608"/>
              </a:lnSpc>
            </a:pPr>
            <a:r>
              <a:rPr lang="uk" sz="1400">
                <a:latin typeface="Times New Roman"/>
              </a:rPr>
              <a:t>-    сектор з питань попередження безпритульності, бездоглядності та захисту прав дітей.</a:t>
            </a:r>
          </a:p>
          <a:p>
            <a:pPr indent="469900">
              <a:lnSpc>
                <a:spcPts val="1608"/>
              </a:lnSpc>
            </a:pPr>
            <a:r>
              <a:rPr lang="uk" sz="1400">
                <a:latin typeface="Times New Roman"/>
              </a:rPr>
              <a:t>Сектори діють згідно положення, затвердженого начальником служби у справах дітей.</a:t>
            </a:r>
          </a:p>
          <a:p>
            <a:pPr algn="just" marL="469900" indent="0">
              <a:lnSpc>
                <a:spcPts val="1608"/>
              </a:lnSpc>
            </a:pPr>
            <a:r>
              <a:rPr lang="uk" sz="1400">
                <a:latin typeface="Times New Roman"/>
              </a:rPr>
              <a:t>Штатна чисельність секторів встановлюється залежно від кількості</a:t>
            </a:r>
          </a:p>
          <a:p>
            <a:pPr indent="0">
              <a:lnSpc>
                <a:spcPts val="1608"/>
              </a:lnSpc>
            </a:pPr>
            <a:r>
              <a:rPr lang="uk" sz="1400">
                <a:latin typeface="Times New Roman"/>
              </a:rPr>
              <a:t>дітей.</a:t>
            </a:r>
          </a:p>
          <a:p>
            <a:pPr indent="469900">
              <a:lnSpc>
                <a:spcPts val="1608"/>
              </a:lnSpc>
            </a:pPr>
            <a:r>
              <a:rPr lang="uk" sz="1400">
                <a:latin typeface="Times New Roman"/>
              </a:rPr>
              <a:t>10. Функції щодо проведення процедури усиновлення, влаштування дітей-сиріт та дітей, позбавлених батьківського піклування, під опіку,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346192" y="8442960"/>
            <a:ext cx="426720" cy="32613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484376" y="539496"/>
            <a:ext cx="5983224" cy="7650480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піклування, до дитячих будинків сімейного типу, прийомних сімей покладаються на окремий підрозділ, який утворюється у складі служби. Штатна чисельність такого підрозділу встановлюється залежно від кількості дітей-сиріт та дітей, позбавлених батьківського піклування, але не менше двох осіб.</a:t>
            </a:r>
          </a:p>
          <a:p>
            <a:pPr algn="just" indent="495300">
              <a:lnSpc>
                <a:spcPts val="1608"/>
              </a:lnSpc>
            </a:pPr>
            <a:r>
              <a:rPr lang="uk" b="1" sz="1400">
                <a:latin typeface="Times New Roman"/>
              </a:rPr>
              <a:t>11.</a:t>
            </a:r>
            <a:r>
              <a:rPr lang="uk" sz="1400">
                <a:latin typeface="Times New Roman"/>
              </a:rPr>
              <a:t>    Для погодженого вирішення питань, що належать до</a:t>
            </a:r>
          </a:p>
          <a:p>
            <a:pPr algn="just" indent="0">
              <a:lnSpc>
                <a:spcPts val="1608"/>
              </a:lnSpc>
            </a:pPr>
            <a:r>
              <a:rPr lang="uk" sz="1400">
                <a:latin typeface="Times New Roman"/>
              </a:rPr>
              <a:t>компетенції    служби,    в ній може    утворюватися колегія    у складі</a:t>
            </a:r>
          </a:p>
          <a:p>
            <a:pPr indent="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начальника служби (голова колегії), його заступників, керівників інших структурних підрозділів держадміністрації, органів внутрішніх справ, представників підприємств, установ, організацій, об'єднань громадян та благодійних організацій.</a:t>
            </a:r>
          </a:p>
          <a:p>
            <a:pPr algn="just" indent="495300">
              <a:lnSpc>
                <a:spcPts val="1584"/>
              </a:lnSpc>
            </a:pPr>
            <a:r>
              <a:rPr lang="uk" sz="1400">
                <a:latin typeface="Times New Roman"/>
              </a:rPr>
              <a:t>Склад    колегії    затверджується    головою районної    державної</a:t>
            </a:r>
          </a:p>
          <a:p>
            <a:pPr algn="just" indent="0">
              <a:lnSpc>
                <a:spcPts val="1584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адміністрації за поданням начальника служби.</a:t>
            </a:r>
          </a:p>
          <a:p>
            <a:pPr algn="just" indent="495300">
              <a:spcAft>
                <a:spcPts val="630"/>
              </a:spcAft>
            </a:pPr>
            <a:r>
              <a:rPr lang="uk" sz="1400">
                <a:latin typeface="Times New Roman"/>
              </a:rPr>
              <a:t>Рішення колегії проводяться в життя наказами начальника служби.</a:t>
            </a:r>
          </a:p>
          <a:p>
            <a:pPr algn="just" indent="495300">
              <a:lnSpc>
                <a:spcPts val="1608"/>
              </a:lnSpc>
              <a:spcAft>
                <a:spcPts val="210"/>
              </a:spcAft>
            </a:pPr>
            <a:r>
              <a:rPr lang="uk" b="1" sz="1400">
                <a:latin typeface="Times New Roman"/>
              </a:rPr>
              <a:t>12.</a:t>
            </a:r>
            <a:r>
              <a:rPr lang="uk" sz="1400">
                <a:latin typeface="Times New Roman"/>
              </a:rPr>
              <a:t>    Для розгляду наукових рекомендацій і пропозицій щодо поліпшення діяльності та вирішення ін</a:t>
            </a:r>
            <a:r>
              <a:rPr lang="uk" u="sng" sz="1400">
                <a:latin typeface="Times New Roman"/>
              </a:rPr>
              <a:t>ш</a:t>
            </a:r>
            <a:r>
              <a:rPr lang="uk" sz="1400">
                <a:latin typeface="Times New Roman"/>
              </a:rPr>
              <a:t>их питань у службі можуть утворюватися наукові та координаційні ради і комісії.</a:t>
            </a:r>
          </a:p>
          <a:p>
            <a:pPr algn="just" indent="495300">
              <a:lnSpc>
                <a:spcPts val="1608"/>
              </a:lnSpc>
            </a:pPr>
            <a:r>
              <a:rPr lang="uk" sz="1400">
                <a:latin typeface="Times New Roman"/>
              </a:rPr>
              <a:t>Склад    цих рад    і комісій та    положення про них    затверджує</a:t>
            </a:r>
          </a:p>
          <a:p>
            <a:pPr algn="just" indent="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начальник служби.</a:t>
            </a:r>
          </a:p>
          <a:p>
            <a:pPr algn="just" indent="495300">
              <a:spcAft>
                <a:spcPts val="630"/>
              </a:spcAft>
            </a:pPr>
            <a:r>
              <a:rPr lang="uk" sz="1400">
                <a:latin typeface="Times New Roman"/>
              </a:rPr>
              <a:t>13.    Утримання служби здійснюється відповідно до законодавства.</a:t>
            </a:r>
          </a:p>
          <a:p>
            <a:pPr algn="just" indent="495300">
              <a:lnSpc>
                <a:spcPts val="1608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Гранична чисельність, фонд оплати працівників служби затверджуються головою районної державної адміністрації.</a:t>
            </a:r>
          </a:p>
          <a:p>
            <a:pPr algn="just" indent="495300">
              <a:lnSpc>
                <a:spcPts val="1584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Матеріально-технічне забезпечення служби здійснює районна державна адміністрація.</a:t>
            </a:r>
          </a:p>
          <a:p>
            <a:pPr algn="just" indent="495300">
              <a:lnSpc>
                <a:spcPts val="1584"/>
              </a:lnSpc>
              <a:spcAft>
                <a:spcPts val="210"/>
              </a:spcAft>
            </a:pPr>
            <a:r>
              <a:rPr lang="uk" sz="1400">
                <a:latin typeface="Times New Roman"/>
              </a:rPr>
              <a:t>Кошторис та штатний розпис служби затверджуються у встановленому порядку головою районної державної адміністрації в межах визначеної граничної чисельності та фонду оплати праці її працівників.</a:t>
            </a:r>
          </a:p>
          <a:p>
            <a:pPr algn="just" indent="495300">
              <a:lnSpc>
                <a:spcPts val="1608"/>
              </a:lnSpc>
              <a:spcAft>
                <a:spcPts val="210"/>
              </a:spcAft>
            </a:pPr>
            <a:r>
              <a:rPr lang="uk" b="1" sz="1400">
                <a:latin typeface="Times New Roman"/>
              </a:rPr>
              <a:t>14.</a:t>
            </a:r>
            <a:r>
              <a:rPr lang="uk" sz="1400">
                <a:latin typeface="Times New Roman"/>
              </a:rPr>
              <a:t>    Служба є неприбутковою організацією зі статусом юридичної особи, має самостійний баланс, рахунки в органах Державного Казначейства, печатку із зображенням Державного Герба України і-чсвоїм найменуванням.</a:t>
            </a:r>
          </a:p>
          <a:p>
            <a:pPr algn="just" indent="495300">
              <a:lnSpc>
                <a:spcPts val="1440"/>
              </a:lnSpc>
            </a:pPr>
            <a:r>
              <a:rPr lang="uk" b="1" sz="1400">
                <a:latin typeface="Times New Roman"/>
              </a:rPr>
              <a:t>15.</a:t>
            </a:r>
            <a:r>
              <a:rPr lang="uk" sz="1400">
                <a:latin typeface="Times New Roman"/>
              </a:rPr>
              <a:t>    У разі ліквідації служби її активи повинні бути передані іншій неприбутковій організації відповідного виду або зараховані до доходу бюджету.</a:t>
            </a:r>
          </a:p>
        </p:txBody>
      </p:sp>
      <p:sp>
        <p:nvSpPr>
          <p:cNvPr id="4" name=""/>
          <p:cNvSpPr/>
          <p:nvPr/>
        </p:nvSpPr>
        <p:spPr>
          <a:xfrm>
            <a:off x="1478280" y="8644128"/>
            <a:ext cx="2063496" cy="405384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0">
              <a:lnSpc>
                <a:spcPts val="1632"/>
              </a:lnSpc>
            </a:pPr>
            <a:r>
              <a:rPr lang="uk" b="1" sz="1400">
                <a:latin typeface="Times New Roman"/>
              </a:rPr>
              <a:t>Начальник служби у сир дітей райдержажміністр*</a:t>
            </a:r>
          </a:p>
        </p:txBody>
      </p:sp>
      <p:sp>
        <p:nvSpPr>
          <p:cNvPr id="5" name=""/>
          <p:cNvSpPr/>
          <p:nvPr/>
        </p:nvSpPr>
        <p:spPr>
          <a:xfrm>
            <a:off x="5355336" y="8942832"/>
            <a:ext cx="469392" cy="249936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algn="just" indent="0"/>
            <a:r>
              <a:rPr lang="uk" sz="1100">
                <a:solidFill>
                  <a:srgbClr val="645DB6"/>
                </a:solidFill>
                <a:latin typeface="Bookman Old Style"/>
              </a:rPr>
              <a:t>7</a:t>
            </a:r>
            <a:r>
              <a:rPr lang="uk" sz="1000">
                <a:solidFill>
                  <a:srgbClr val="645DB6"/>
                </a:solidFill>
                <a:latin typeface="Times New Roman"/>
              </a:rPr>
              <a:t> ^</a:t>
            </a:r>
          </a:p>
        </p:txBody>
      </p:sp>
      <p:sp>
        <p:nvSpPr>
          <p:cNvPr id="6" name=""/>
          <p:cNvSpPr/>
          <p:nvPr/>
        </p:nvSpPr>
        <p:spPr>
          <a:xfrm>
            <a:off x="5989320" y="8857488"/>
            <a:ext cx="1417320" cy="198120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indent="0"/>
            <a:r>
              <a:rPr lang="uk" b="1" sz="1400">
                <a:latin typeface="Times New Roman"/>
              </a:rPr>
              <a:t>Марія Сметанюк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